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Poppins Light"/>
      <p:regular r:id="rId17"/>
    </p:embeddedFont>
    <p:embeddedFont>
      <p:font typeface="Poppins Light"/>
      <p:regular r:id="rId18"/>
    </p:embeddedFont>
    <p:embeddedFont>
      <p:font typeface="Poppins Light"/>
      <p:regular r:id="rId19"/>
    </p:embeddedFont>
    <p:embeddedFont>
      <p:font typeface="Poppins Light"/>
      <p:regular r:id="rId20"/>
    </p:embeddedFont>
    <p:embeddedFont>
      <p:font typeface="Roboto Light"/>
      <p:regular r:id="rId21"/>
    </p:embeddedFont>
    <p:embeddedFont>
      <p:font typeface="Roboto Light"/>
      <p:regular r:id="rId22"/>
    </p:embeddedFont>
    <p:embeddedFont>
      <p:font typeface="Roboto Light"/>
      <p:regular r:id="rId23"/>
    </p:embeddedFont>
    <p:embeddedFont>
      <p:font typeface="Roboto Light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4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0887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Chemical Kinetics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5781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Understanding the Speed and Mechanism of Chemical Reactions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7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5098" y="616863"/>
            <a:ext cx="5608320" cy="700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Collision Theory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785098" y="1654254"/>
            <a:ext cx="7573804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Developed by Max Trautz and William Lewis, this theory explains reaction rates based on molecular collisions.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85098" y="2624257"/>
            <a:ext cx="504706" cy="504706"/>
          </a:xfrm>
          <a:prstGeom prst="roundRect">
            <a:avLst>
              <a:gd name="adj" fmla="val 18668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514118" y="2701290"/>
            <a:ext cx="3147417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Collision Frequency (Z)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14118" y="3186232"/>
            <a:ext cx="6844784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Number of collisions per second per unit volume.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85098" y="3993713"/>
            <a:ext cx="504706" cy="504706"/>
          </a:xfrm>
          <a:prstGeom prst="roundRect">
            <a:avLst>
              <a:gd name="adj" fmla="val 18668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514118" y="4070747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Effective Collisions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514118" y="4555688"/>
            <a:ext cx="6844784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Collisions must have sufficient kinetic energy (threshold energy) and proper orientation to form products.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85098" y="5722025"/>
            <a:ext cx="504706" cy="504706"/>
          </a:xfrm>
          <a:prstGeom prst="roundRect">
            <a:avLst>
              <a:gd name="adj" fmla="val 18668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514118" y="5799058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Steric Factor (P)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514118" y="6284000"/>
            <a:ext cx="6844784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Accounts for the requirement of proper molecular orientation during collision.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785098" y="7254002"/>
            <a:ext cx="7573804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Rate = P ZAB e-Ea/RT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73781"/>
            <a:ext cx="83924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Why Study Chemical Kinetics?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133951" y="3091339"/>
            <a:ext cx="1270265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"Chemistry, by its very nature, is concerned with change. Substances with well defined properties are converted by chemical reactions into other substances with different properties."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2836188"/>
            <a:ext cx="30480" cy="1236107"/>
          </a:xfrm>
          <a:prstGeom prst="rect">
            <a:avLst/>
          </a:prstGeom>
          <a:solidFill>
            <a:srgbClr val="F2F2F3"/>
          </a:solidFill>
          <a:ln/>
        </p:spPr>
      </p:sp>
      <p:sp>
        <p:nvSpPr>
          <p:cNvPr id="5" name="Text 3"/>
          <p:cNvSpPr/>
          <p:nvPr/>
        </p:nvSpPr>
        <p:spPr>
          <a:xfrm>
            <a:off x="793790" y="432744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Chemical kinetics helps us understand how chemical reactions occur by studying their rates and mechanisms. It answers crucial questions like: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30840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How rapidly does food spoil?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75060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How fast does fuel burn in an engine?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619279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How to design rapidly setting dental fillings?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3953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Key Objectives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542103"/>
            <a:ext cx="4196358" cy="2040493"/>
          </a:xfrm>
          <a:prstGeom prst="roundRect">
            <a:avLst>
              <a:gd name="adj" fmla="val 7170"/>
            </a:avLst>
          </a:prstGeom>
          <a:solidFill>
            <a:srgbClr val="050505"/>
          </a:solidFill>
          <a:ln/>
        </p:spPr>
      </p:sp>
      <p:sp>
        <p:nvSpPr>
          <p:cNvPr id="4" name="Shape 2"/>
          <p:cNvSpPr/>
          <p:nvPr/>
        </p:nvSpPr>
        <p:spPr>
          <a:xfrm>
            <a:off x="793790" y="2511623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F2F2F3"/>
          </a:solidFill>
          <a:ln/>
        </p:spPr>
      </p:sp>
      <p:sp>
        <p:nvSpPr>
          <p:cNvPr id="5" name="Shape 3"/>
          <p:cNvSpPr/>
          <p:nvPr/>
        </p:nvSpPr>
        <p:spPr>
          <a:xfrm>
            <a:off x="2551688" y="2201942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F2F2F3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5761" y="2372082"/>
            <a:ext cx="272177" cy="34016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51084" y="31090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Reaction Rates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051084" y="3599497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Define and express average and instantaneous reaction rates.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216962" y="2542103"/>
            <a:ext cx="4196358" cy="2040493"/>
          </a:xfrm>
          <a:prstGeom prst="roundRect">
            <a:avLst>
              <a:gd name="adj" fmla="val 7170"/>
            </a:avLst>
          </a:prstGeom>
          <a:solidFill>
            <a:srgbClr val="050505"/>
          </a:solidFill>
          <a:ln/>
        </p:spPr>
      </p:sp>
      <p:sp>
        <p:nvSpPr>
          <p:cNvPr id="10" name="Shape 7"/>
          <p:cNvSpPr/>
          <p:nvPr/>
        </p:nvSpPr>
        <p:spPr>
          <a:xfrm>
            <a:off x="5216962" y="2511623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F2F2F3"/>
          </a:solidFill>
          <a:ln/>
        </p:spPr>
      </p:sp>
      <p:sp>
        <p:nvSpPr>
          <p:cNvPr id="11" name="Shape 8"/>
          <p:cNvSpPr/>
          <p:nvPr/>
        </p:nvSpPr>
        <p:spPr>
          <a:xfrm>
            <a:off x="6974860" y="2201942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F2F2F3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933" y="2372082"/>
            <a:ext cx="272177" cy="340162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474256" y="31090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Reaction Types</a:t>
            </a:r>
            <a:endParaRPr lang="en-US" sz="2200" dirty="0"/>
          </a:p>
        </p:txBody>
      </p:sp>
      <p:sp>
        <p:nvSpPr>
          <p:cNvPr id="14" name="Text 10"/>
          <p:cNvSpPr/>
          <p:nvPr/>
        </p:nvSpPr>
        <p:spPr>
          <a:xfrm>
            <a:off x="5474256" y="3599497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Distinguish between elementary and complex reactions.</a:t>
            </a:r>
            <a:endParaRPr lang="en-US" sz="1750" dirty="0"/>
          </a:p>
        </p:txBody>
      </p:sp>
      <p:sp>
        <p:nvSpPr>
          <p:cNvPr id="15" name="Shape 11"/>
          <p:cNvSpPr/>
          <p:nvPr/>
        </p:nvSpPr>
        <p:spPr>
          <a:xfrm>
            <a:off x="9640133" y="2542103"/>
            <a:ext cx="4196358" cy="2040493"/>
          </a:xfrm>
          <a:prstGeom prst="roundRect">
            <a:avLst>
              <a:gd name="adj" fmla="val 7170"/>
            </a:avLst>
          </a:prstGeom>
          <a:solidFill>
            <a:srgbClr val="050505"/>
          </a:solidFill>
          <a:ln/>
        </p:spPr>
      </p:sp>
      <p:sp>
        <p:nvSpPr>
          <p:cNvPr id="16" name="Shape 12"/>
          <p:cNvSpPr/>
          <p:nvPr/>
        </p:nvSpPr>
        <p:spPr>
          <a:xfrm>
            <a:off x="9640133" y="2511623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F2F2F3"/>
          </a:solidFill>
          <a:ln/>
        </p:spPr>
      </p:sp>
      <p:sp>
        <p:nvSpPr>
          <p:cNvPr id="17" name="Shape 13"/>
          <p:cNvSpPr/>
          <p:nvPr/>
        </p:nvSpPr>
        <p:spPr>
          <a:xfrm>
            <a:off x="11398032" y="2201942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F2F2F3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105" y="2372082"/>
            <a:ext cx="272177" cy="340162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9897427" y="31090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Rate Constants</a:t>
            </a:r>
            <a:endParaRPr lang="en-US" sz="2200" dirty="0"/>
          </a:p>
        </p:txBody>
      </p:sp>
      <p:sp>
        <p:nvSpPr>
          <p:cNvPr id="20" name="Text 15"/>
          <p:cNvSpPr/>
          <p:nvPr/>
        </p:nvSpPr>
        <p:spPr>
          <a:xfrm>
            <a:off x="9897427" y="3599497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Define and determine rate constants for various reactions.</a:t>
            </a:r>
            <a:endParaRPr lang="en-US" sz="1750" dirty="0"/>
          </a:p>
        </p:txBody>
      </p:sp>
      <p:sp>
        <p:nvSpPr>
          <p:cNvPr id="21" name="Shape 16"/>
          <p:cNvSpPr/>
          <p:nvPr/>
        </p:nvSpPr>
        <p:spPr>
          <a:xfrm>
            <a:off x="793790" y="5149572"/>
            <a:ext cx="6407944" cy="2040493"/>
          </a:xfrm>
          <a:prstGeom prst="roundRect">
            <a:avLst>
              <a:gd name="adj" fmla="val 7170"/>
            </a:avLst>
          </a:prstGeom>
          <a:solidFill>
            <a:srgbClr val="050505"/>
          </a:solidFill>
          <a:ln/>
        </p:spPr>
      </p:sp>
      <p:sp>
        <p:nvSpPr>
          <p:cNvPr id="22" name="Shape 17"/>
          <p:cNvSpPr/>
          <p:nvPr/>
        </p:nvSpPr>
        <p:spPr>
          <a:xfrm>
            <a:off x="793790" y="5119092"/>
            <a:ext cx="6407944" cy="121920"/>
          </a:xfrm>
          <a:prstGeom prst="roundRect">
            <a:avLst>
              <a:gd name="adj" fmla="val 78139"/>
            </a:avLst>
          </a:prstGeom>
          <a:solidFill>
            <a:srgbClr val="F2F2F3"/>
          </a:solidFill>
          <a:ln/>
        </p:spPr>
      </p:sp>
      <p:sp>
        <p:nvSpPr>
          <p:cNvPr id="23" name="Shape 18"/>
          <p:cNvSpPr/>
          <p:nvPr/>
        </p:nvSpPr>
        <p:spPr>
          <a:xfrm>
            <a:off x="3657540" y="4809411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F2F2F3"/>
          </a:solidFill>
          <a:ln/>
        </p:spPr>
      </p:sp>
      <p:pic>
        <p:nvPicPr>
          <p:cNvPr id="2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614" y="4979551"/>
            <a:ext cx="272177" cy="340162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1051084" y="5716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Influencing Factors</a:t>
            </a:r>
            <a:endParaRPr lang="en-US" sz="2200" dirty="0"/>
          </a:p>
        </p:txBody>
      </p:sp>
      <p:sp>
        <p:nvSpPr>
          <p:cNvPr id="26" name="Text 20"/>
          <p:cNvSpPr/>
          <p:nvPr/>
        </p:nvSpPr>
        <p:spPr>
          <a:xfrm>
            <a:off x="1051084" y="6206966"/>
            <a:ext cx="589335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Discuss dependence of reaction rates on concentration, temperature, and catalysts.</a:t>
            </a:r>
            <a:endParaRPr lang="en-US" sz="1750" dirty="0"/>
          </a:p>
        </p:txBody>
      </p:sp>
      <p:sp>
        <p:nvSpPr>
          <p:cNvPr id="27" name="Shape 21"/>
          <p:cNvSpPr/>
          <p:nvPr/>
        </p:nvSpPr>
        <p:spPr>
          <a:xfrm>
            <a:off x="7428548" y="5149572"/>
            <a:ext cx="6407944" cy="2040493"/>
          </a:xfrm>
          <a:prstGeom prst="roundRect">
            <a:avLst>
              <a:gd name="adj" fmla="val 7170"/>
            </a:avLst>
          </a:prstGeom>
          <a:solidFill>
            <a:srgbClr val="050505"/>
          </a:solidFill>
          <a:ln/>
        </p:spPr>
      </p:sp>
      <p:sp>
        <p:nvSpPr>
          <p:cNvPr id="28" name="Shape 22"/>
          <p:cNvSpPr/>
          <p:nvPr/>
        </p:nvSpPr>
        <p:spPr>
          <a:xfrm>
            <a:off x="7428548" y="5119092"/>
            <a:ext cx="6407944" cy="121920"/>
          </a:xfrm>
          <a:prstGeom prst="roundRect">
            <a:avLst>
              <a:gd name="adj" fmla="val 78139"/>
            </a:avLst>
          </a:prstGeom>
          <a:solidFill>
            <a:srgbClr val="F2F2F3"/>
          </a:solidFill>
          <a:ln/>
        </p:spPr>
      </p:sp>
      <p:sp>
        <p:nvSpPr>
          <p:cNvPr id="29" name="Shape 23"/>
          <p:cNvSpPr/>
          <p:nvPr/>
        </p:nvSpPr>
        <p:spPr>
          <a:xfrm>
            <a:off x="10292298" y="4809411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F2F2F3"/>
          </a:solidFill>
          <a:ln/>
        </p:spPr>
      </p:sp>
      <p:pic>
        <p:nvPicPr>
          <p:cNvPr id="3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6371" y="4979551"/>
            <a:ext cx="272177" cy="340162"/>
          </a:xfrm>
          <a:prstGeom prst="rect">
            <a:avLst/>
          </a:prstGeom>
        </p:spPr>
      </p:pic>
      <p:sp>
        <p:nvSpPr>
          <p:cNvPr id="31" name="Text 24"/>
          <p:cNvSpPr/>
          <p:nvPr/>
        </p:nvSpPr>
        <p:spPr>
          <a:xfrm>
            <a:off x="7685842" y="5716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Collision Theory</a:t>
            </a:r>
            <a:endParaRPr lang="en-US" sz="2200" dirty="0"/>
          </a:p>
        </p:txBody>
      </p:sp>
      <p:sp>
        <p:nvSpPr>
          <p:cNvPr id="32" name="Text 25"/>
          <p:cNvSpPr/>
          <p:nvPr/>
        </p:nvSpPr>
        <p:spPr>
          <a:xfrm>
            <a:off x="7685842" y="6206966"/>
            <a:ext cx="589335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Understand how molecules collide to react effectively.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42931"/>
            <a:ext cx="63485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Defining Reaction Rate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70533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rate of a reaction is the change in concentration of a reactant or product per unit time.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550206"/>
            <a:ext cx="54293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Rate of Disappearance of Reactant (R)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4191595"/>
            <a:ext cx="6244709" cy="6523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200"/>
              </a:lnSpc>
              <a:buNone/>
            </a:pPr>
            <a:endParaRPr lang="en-US" sz="20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4191595"/>
            <a:ext cx="6244709" cy="65234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93790" y="513099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Since reactant concentration decreases, a negative sign ensures the rate is positive.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599521" y="3550206"/>
            <a:ext cx="48164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Rate of Appearance of Product (P)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599521" y="4191595"/>
            <a:ext cx="6244709" cy="6523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200"/>
              </a:lnSpc>
              <a:buNone/>
            </a:pPr>
            <a:endParaRPr lang="en-US" sz="2000" dirty="0"/>
          </a:p>
        </p:txBody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521" y="4191595"/>
            <a:ext cx="6244709" cy="652343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599521" y="513099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Product concentration increases over time.</a:t>
            </a:r>
            <a:endParaRPr lang="en-US" sz="1750" dirty="0"/>
          </a:p>
        </p:txBody>
      </p:sp>
      <p:sp>
        <p:nvSpPr>
          <p:cNvPr id="12" name="Text 8"/>
          <p:cNvSpPr/>
          <p:nvPr/>
        </p:nvSpPr>
        <p:spPr>
          <a:xfrm>
            <a:off x="793790" y="6316028"/>
            <a:ext cx="13042821" cy="3705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Units of rate are typically 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highlight>
                  <a:srgbClr val="12121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mol L-1s-1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or 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highlight>
                  <a:srgbClr val="12121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atm s-1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for gaseous reactions.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6478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Average vs. Instantaneous Rate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1493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Average Rate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3730466"/>
            <a:ext cx="35015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Calculated over a specific time interval. It shows the overall change but doesn't reflect the rate at any single moment.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386149"/>
            <a:ext cx="3501509" cy="1474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Example: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For C₄H₉Cl hydrolysis, the average rate falls from 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highlight>
                  <a:srgbClr val="12121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1.90 × 10⁻⁴ mol L⁻¹s⁻¹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to 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highlight>
                  <a:srgbClr val="12121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0.4 × 10⁻⁴ mol L⁻¹s⁻¹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over time.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856321" y="31493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Instantaneous Rate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4856321" y="3730466"/>
            <a:ext cx="3501509" cy="14592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rate at a particular moment in time, obtained by considering the average rate over an infinitesimally small time interval ( 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highlight>
                  <a:srgbClr val="12121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dt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).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4856321" y="5393769"/>
            <a:ext cx="35015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Determined graphically by the slope of a tangent on a concentration vs. time plot.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13742"/>
            <a:ext cx="93687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Factors Influencing Reaction Rate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476149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44253" y="36108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Concentration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644253" y="4101227"/>
            <a:ext cx="330815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Higher reactant concentration generally leads to faster reaction rates. This relationship is defined by the rate law.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893" y="3476149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086356" y="36108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Temperature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6086356" y="4101227"/>
            <a:ext cx="330815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Increasing temperature typically accelerates reactions, often doubling the rate constant for every 10°C rise.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995" y="3476149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528459" y="36108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Catalyst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528459" y="4101227"/>
            <a:ext cx="330815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Catalysts increase reaction rates without being consumed, by providing alternative reaction pathways with lower activation energy.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57601"/>
            <a:ext cx="102839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Order and Molecularity of a Reaction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333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Order of a Reaction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61449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Sum of the powers of reactant concentrations in the rate law expression.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41960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Determined experimentally, not from stoichiometry.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86179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Can be 0, 1, 2, 3, or even a fraction.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30399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Applicable to both elementary and complex reactions.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3033355"/>
            <a:ext cx="36266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Molecularity of a Reaction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599521" y="361449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Number of reacting species that must collide simultaneously in an elementary reaction.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441960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Always a whole number (1, 2, or 3).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486179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Applicable only to elementary reactions.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5303996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For complex reactions, molecularity has no meaning; the overall rate is controlled by the slowest step (rate-determining step).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76093"/>
            <a:ext cx="728507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Integrated Rate Equations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3850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These equations relate reactant concentrations at different times to the rate constant, simplifying experimental data analysis.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856553"/>
            <a:ext cx="13042821" cy="1315879"/>
          </a:xfrm>
          <a:prstGeom prst="roundRect">
            <a:avLst>
              <a:gd name="adj" fmla="val 7240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01410" y="3864173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1028581" y="4007882"/>
            <a:ext cx="21480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Zero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3637836" y="4007882"/>
            <a:ext cx="21441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R → P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6243280" y="4007882"/>
            <a:ext cx="21441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d[R]/dt = -k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8848725" y="4007882"/>
            <a:ext cx="21441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kt = [R]₀ - [R]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11454170" y="4007882"/>
            <a:ext cx="21480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[R]₀ / 2k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801410" y="4514493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1028581" y="4658201"/>
            <a:ext cx="21480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First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3637836" y="4658201"/>
            <a:ext cx="21441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R → P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6243280" y="4658201"/>
            <a:ext cx="21441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d[R]/dt = -k[R]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8848725" y="4658201"/>
            <a:ext cx="21441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kt = ln{[R]₀ / [R]}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11454170" y="4658201"/>
            <a:ext cx="21480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0.693 / k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793790" y="542758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Pseudo First Order Reactions: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Reactions that appear first order due to one reactant being in large excess (e.g., hydrolysis of ethyl acetate).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6167" y="1115497"/>
            <a:ext cx="7611666" cy="13682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350"/>
              </a:lnSpc>
              <a:buNone/>
            </a:pPr>
            <a:r>
              <a:rPr lang="en-US" sz="43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Temperature Dependence: Arrhenius Equation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766167" y="2812137"/>
            <a:ext cx="7611666" cy="35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Arrhenius equation quantifies the effect of temperature on reaction rates: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766167" y="3439478"/>
            <a:ext cx="7611666" cy="3931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endParaRPr lang="en-US" sz="19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67" y="3439478"/>
            <a:ext cx="7611666" cy="39314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66167" y="4109680"/>
            <a:ext cx="7611666" cy="35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50"/>
              </a:lnSpc>
              <a:buSzPct val="100000"/>
              <a:buChar char="•"/>
            </a:pPr>
            <a:r>
              <a:rPr lang="en-US" sz="1700" b="1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k:</a:t>
            </a:r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Rate constant</a:t>
            </a:r>
            <a:endParaRPr lang="en-US" sz="1700" dirty="0"/>
          </a:p>
        </p:txBody>
      </p:sp>
      <p:sp>
        <p:nvSpPr>
          <p:cNvPr id="8" name="Text 4"/>
          <p:cNvSpPr/>
          <p:nvPr/>
        </p:nvSpPr>
        <p:spPr>
          <a:xfrm>
            <a:off x="766167" y="4536519"/>
            <a:ext cx="7611666" cy="35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50"/>
              </a:lnSpc>
              <a:buSzPct val="100000"/>
              <a:buChar char="•"/>
            </a:pPr>
            <a:r>
              <a:rPr lang="en-US" sz="1700" b="1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A:</a:t>
            </a:r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Arrhenius factor (frequency factor)</a:t>
            </a:r>
            <a:endParaRPr lang="en-US" sz="1700" dirty="0"/>
          </a:p>
        </p:txBody>
      </p:sp>
      <p:sp>
        <p:nvSpPr>
          <p:cNvPr id="9" name="Text 5"/>
          <p:cNvSpPr/>
          <p:nvPr/>
        </p:nvSpPr>
        <p:spPr>
          <a:xfrm>
            <a:off x="766167" y="4963358"/>
            <a:ext cx="7611666" cy="35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50"/>
              </a:lnSpc>
              <a:buSzPct val="100000"/>
              <a:buChar char="•"/>
            </a:pPr>
            <a:r>
              <a:rPr lang="en-US" sz="1700" b="1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Ea:</a:t>
            </a:r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Activation energy (minimum energy for reaction)</a:t>
            </a:r>
            <a:endParaRPr lang="en-US" sz="1700" dirty="0"/>
          </a:p>
        </p:txBody>
      </p:sp>
      <p:sp>
        <p:nvSpPr>
          <p:cNvPr id="10" name="Text 6"/>
          <p:cNvSpPr/>
          <p:nvPr/>
        </p:nvSpPr>
        <p:spPr>
          <a:xfrm>
            <a:off x="766167" y="5390198"/>
            <a:ext cx="7611666" cy="35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50"/>
              </a:lnSpc>
              <a:buSzPct val="100000"/>
              <a:buChar char="•"/>
            </a:pPr>
            <a:r>
              <a:rPr lang="en-US" sz="1700" b="1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R:</a:t>
            </a:r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Gas constant</a:t>
            </a:r>
            <a:endParaRPr lang="en-US" sz="1700" dirty="0"/>
          </a:p>
        </p:txBody>
      </p:sp>
      <p:sp>
        <p:nvSpPr>
          <p:cNvPr id="11" name="Text 7"/>
          <p:cNvSpPr/>
          <p:nvPr/>
        </p:nvSpPr>
        <p:spPr>
          <a:xfrm>
            <a:off x="766167" y="5817037"/>
            <a:ext cx="7611666" cy="35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50"/>
              </a:lnSpc>
              <a:buSzPct val="100000"/>
              <a:buChar char="•"/>
            </a:pPr>
            <a:r>
              <a:rPr lang="en-US" sz="1700" b="1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T:</a:t>
            </a:r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Absolute temperature</a:t>
            </a:r>
            <a:endParaRPr lang="en-US" sz="1700" dirty="0"/>
          </a:p>
        </p:txBody>
      </p:sp>
      <p:sp>
        <p:nvSpPr>
          <p:cNvPr id="12" name="Text 8"/>
          <p:cNvSpPr/>
          <p:nvPr/>
        </p:nvSpPr>
        <p:spPr>
          <a:xfrm>
            <a:off x="766167" y="6413540"/>
            <a:ext cx="7611666" cy="700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Increasing temperature or decreasing activation energy leads to a faster reaction rate. Catalysts lower activation energy, speeding up reactions.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2025-07-29T16:28:58Z</dcterms:created>
  <dcterms:modified xsi:type="dcterms:W3CDTF">2025-07-29T16:28:58Z</dcterms:modified>
</cp:coreProperties>
</file>